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67" r:id="rId5"/>
  </p:sldMasterIdLst>
  <p:sldIdLst>
    <p:sldId id="260" r:id="rId6"/>
    <p:sldId id="264" r:id="rId7"/>
    <p:sldId id="265" r:id="rId8"/>
    <p:sldId id="267" r:id="rId9"/>
    <p:sldId id="266" r:id="rId10"/>
    <p:sldId id="268" r:id="rId11"/>
  </p:sldIdLst>
  <p:sldSz cx="16257588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49" d="100"/>
          <a:sy n="49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C6E6F0-9EE8-0147-A481-8B599616F7C8}"/>
              </a:ext>
            </a:extLst>
          </p:cNvPr>
          <p:cNvSpPr/>
          <p:nvPr userDrawn="1"/>
        </p:nvSpPr>
        <p:spPr>
          <a:xfrm>
            <a:off x="12372527" y="0"/>
            <a:ext cx="3885061" cy="1220183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B26B0A-EA11-0841-A582-36B4F4E26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633" y="-8243"/>
            <a:ext cx="11284749" cy="12193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A951D-5CF9-114C-9903-F7B6CB13C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27703" y="670565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4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FE98F2-0225-4347-9F42-78628D37D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59058" y="3026419"/>
            <a:ext cx="7943018" cy="1075019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BDC198F-5E97-4C4D-A4C0-9F343DDDD9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06118" y="0"/>
            <a:ext cx="7651470" cy="121935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77D6D-017E-BF4D-AFA2-9AB6D9F87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0413" y="211001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4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AE680-4D19-5546-A660-BE9D4AD786A5}"/>
              </a:ext>
            </a:extLst>
          </p:cNvPr>
          <p:cNvSpPr/>
          <p:nvPr userDrawn="1"/>
        </p:nvSpPr>
        <p:spPr>
          <a:xfrm>
            <a:off x="9000565" y="0"/>
            <a:ext cx="7291758" cy="878541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7B3BFEEF-69CC-E048-A3E1-5BE8511FD0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000565" cy="878541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C35DF-9CF9-B04D-932D-F87D51080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06934" y="9159993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6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ED4629-40B6-AF41-A4EE-05578407CDF6}"/>
              </a:ext>
            </a:extLst>
          </p:cNvPr>
          <p:cNvSpPr/>
          <p:nvPr userDrawn="1"/>
        </p:nvSpPr>
        <p:spPr>
          <a:xfrm>
            <a:off x="0" y="1"/>
            <a:ext cx="8936893" cy="1218705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D6ECA-9E18-CF46-BAD7-F12865680A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960016" y="-485116"/>
            <a:ext cx="8278325" cy="11288627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82F1C09-D7AE-344D-A3F6-C38AE1E3E3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36893" y="6531"/>
            <a:ext cx="7324785" cy="797205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9FD52-BD88-F144-8655-317F574C26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3223" y="9382817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43A49-A712-EC48-AB8F-EF1F0710E544}"/>
              </a:ext>
            </a:extLst>
          </p:cNvPr>
          <p:cNvSpPr/>
          <p:nvPr userDrawn="1"/>
        </p:nvSpPr>
        <p:spPr>
          <a:xfrm>
            <a:off x="0" y="0"/>
            <a:ext cx="16257588" cy="867047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445DE4-C059-CE46-9BAA-BE354A305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3021763" y="-267583"/>
            <a:ext cx="11242118" cy="1327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2A9D05-DA50-E246-BBE3-52FE9C833E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11" y="9453810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8220DB-F6CF-B649-83DE-B70E0A5F8A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322984" y="-127011"/>
            <a:ext cx="11611915" cy="125081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E3F51-408F-AC4C-A991-7BCC1D1A70D8}"/>
              </a:ext>
            </a:extLst>
          </p:cNvPr>
          <p:cNvSpPr/>
          <p:nvPr userDrawn="1"/>
        </p:nvSpPr>
        <p:spPr>
          <a:xfrm>
            <a:off x="12355878" y="0"/>
            <a:ext cx="3901710" cy="12254121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74AD9-F726-7941-9804-9FFF839C6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27703" y="670565"/>
            <a:ext cx="2298810" cy="26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A79730-D198-1943-B0FF-F638CF8CA3BA}"/>
              </a:ext>
            </a:extLst>
          </p:cNvPr>
          <p:cNvSpPr/>
          <p:nvPr userDrawn="1"/>
        </p:nvSpPr>
        <p:spPr>
          <a:xfrm rot="5400000">
            <a:off x="7482679" y="3418684"/>
            <a:ext cx="1292228" cy="16257588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EEB7E903-3709-944C-91E1-E98317839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08989" y="11010506"/>
            <a:ext cx="916507" cy="1073944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D2D8D3D-880E-4C45-A7E3-8FA230EF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649288"/>
            <a:ext cx="13982357" cy="2366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F6F52D-569D-134B-9AEC-AF17DF9FF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3246438"/>
            <a:ext cx="13982357" cy="734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D1F73B-4427-944F-B2BE-413A8DF84E95}"/>
              </a:ext>
            </a:extLst>
          </p:cNvPr>
          <p:cNvSpPr/>
          <p:nvPr userDrawn="1"/>
        </p:nvSpPr>
        <p:spPr>
          <a:xfrm rot="5400000">
            <a:off x="9547222" y="5483227"/>
            <a:ext cx="12193592" cy="122713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D7058DBF-3D77-3449-9BB7-639E9EE07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08989" y="11010506"/>
            <a:ext cx="916507" cy="1073944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5368A73-B936-7C4A-8E53-69E93AF8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649288"/>
            <a:ext cx="13302735" cy="2357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74B4E9-603E-0D4E-B0CA-24D4E9C4A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3246438"/>
            <a:ext cx="13302735" cy="773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8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709" y="649199"/>
            <a:ext cx="14022170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709" y="3245978"/>
            <a:ext cx="14022170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709" y="11301652"/>
            <a:ext cx="36579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900A-A55C-A248-A553-4BD081CAD55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5326" y="11301652"/>
            <a:ext cx="5486936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922" y="11301652"/>
            <a:ext cx="3657957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0BC8E-5247-604D-B3E6-D31F7822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4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1625803" rtl="0" eaLnBrk="1" latinLnBrk="0" hangingPunct="1">
        <a:lnSpc>
          <a:spcPct val="90000"/>
        </a:lnSpc>
        <a:spcBef>
          <a:spcPct val="0"/>
        </a:spcBef>
        <a:buNone/>
        <a:defRPr sz="78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51" indent="-406451" algn="l" defTabSz="1625803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25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5156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057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959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860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762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9664" indent="-406451" algn="l" defTabSz="162580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02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0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705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606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508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410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311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213" algn="l" defTabSz="162580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7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1D48C-DAE1-8241-82B5-CE31989F0348}"/>
              </a:ext>
            </a:extLst>
          </p:cNvPr>
          <p:cNvSpPr txBox="1"/>
          <p:nvPr/>
        </p:nvSpPr>
        <p:spPr>
          <a:xfrm>
            <a:off x="3972348" y="5490932"/>
            <a:ext cx="1474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i="0" u="none" strike="noStrike" dirty="0">
                <a:effectLst/>
                <a:latin typeface="Arial" panose="020B0604020202020204" pitchFamily="34" charset="0"/>
              </a:rPr>
              <a:t>Team 11 - UNSW Advantage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56E90-D14A-474E-A491-516C745209C1}"/>
              </a:ext>
            </a:extLst>
          </p:cNvPr>
          <p:cNvSpPr txBox="1"/>
          <p:nvPr/>
        </p:nvSpPr>
        <p:spPr>
          <a:xfrm>
            <a:off x="3452648" y="8746604"/>
            <a:ext cx="12643065" cy="157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4000" algn="ctr" rtl="0">
              <a:spcBef>
                <a:spcPts val="500"/>
              </a:spcBef>
              <a:spcAft>
                <a:spcPts val="0"/>
              </a:spcAft>
            </a:pPr>
            <a:r>
              <a:rPr lang="en-AU" sz="2800" b="0" i="0" u="none" strike="noStrike" dirty="0" err="1">
                <a:solidFill>
                  <a:srgbClr val="741B47"/>
                </a:solidFill>
                <a:effectLst/>
                <a:latin typeface="Roboto" panose="02000000000000000000"/>
              </a:rPr>
              <a:t>Akshita</a:t>
            </a:r>
            <a:r>
              <a:rPr lang="en-AU" sz="2800" b="0" i="0" u="none" strike="noStrike" dirty="0">
                <a:solidFill>
                  <a:srgbClr val="741B47"/>
                </a:solidFill>
                <a:effectLst/>
                <a:latin typeface="Roboto" panose="02000000000000000000"/>
              </a:rPr>
              <a:t> Bhat | Nihitha Sudarsan Sampath | </a:t>
            </a:r>
            <a:r>
              <a:rPr lang="en-AU" sz="2800" b="0" i="0" u="none" strike="noStrike" dirty="0" err="1">
                <a:solidFill>
                  <a:srgbClr val="741B47"/>
                </a:solidFill>
                <a:effectLst/>
                <a:latin typeface="Roboto" panose="02000000000000000000"/>
              </a:rPr>
              <a:t>Luqi</a:t>
            </a:r>
            <a:r>
              <a:rPr lang="en-AU" sz="2800" b="0" i="0" u="none" strike="noStrike" dirty="0">
                <a:solidFill>
                  <a:srgbClr val="741B47"/>
                </a:solidFill>
                <a:effectLst/>
                <a:latin typeface="Roboto" panose="02000000000000000000"/>
              </a:rPr>
              <a:t> Huang | Karan </a:t>
            </a:r>
            <a:r>
              <a:rPr lang="en-AU" sz="2800" b="0" i="0" u="none" strike="noStrike" dirty="0" err="1">
                <a:solidFill>
                  <a:srgbClr val="741B47"/>
                </a:solidFill>
                <a:effectLst/>
                <a:latin typeface="Roboto" panose="02000000000000000000"/>
              </a:rPr>
              <a:t>Inder</a:t>
            </a:r>
            <a:r>
              <a:rPr lang="en-AU" sz="2800" b="0" i="0" u="none" strike="noStrike" dirty="0">
                <a:solidFill>
                  <a:srgbClr val="741B47"/>
                </a:solidFill>
                <a:effectLst/>
                <a:latin typeface="Roboto" panose="02000000000000000000"/>
              </a:rPr>
              <a:t> Singh </a:t>
            </a:r>
            <a:endParaRPr lang="en-AU" sz="2800" b="0" dirty="0">
              <a:effectLst/>
              <a:latin typeface="Roboto" panose="02000000000000000000"/>
            </a:endParaRPr>
          </a:p>
          <a:p>
            <a:pPr indent="-254000" algn="ctr" rtl="0">
              <a:spcBef>
                <a:spcPts val="500"/>
              </a:spcBef>
              <a:spcAft>
                <a:spcPts val="0"/>
              </a:spcAft>
            </a:pPr>
            <a:r>
              <a:rPr lang="en-AU" sz="2800" b="1" i="0" u="none" strike="noStrike" dirty="0">
                <a:solidFill>
                  <a:srgbClr val="85200C"/>
                </a:solidFill>
                <a:effectLst/>
                <a:latin typeface="Roboto" panose="02000000000000000000"/>
              </a:rPr>
              <a:t>Mentor: </a:t>
            </a:r>
            <a:r>
              <a:rPr lang="en-AU" sz="2800" b="1" i="0" u="none" strike="noStrike" dirty="0" err="1">
                <a:solidFill>
                  <a:srgbClr val="85200C"/>
                </a:solidFill>
                <a:effectLst/>
                <a:latin typeface="Roboto" panose="02000000000000000000"/>
              </a:rPr>
              <a:t>Fengyang</a:t>
            </a:r>
            <a:r>
              <a:rPr lang="en-AU" sz="2800" b="1" i="0" u="none" strike="noStrike" dirty="0">
                <a:solidFill>
                  <a:srgbClr val="85200C"/>
                </a:solidFill>
                <a:effectLst/>
                <a:latin typeface="Roboto" panose="02000000000000000000"/>
              </a:rPr>
              <a:t> Li </a:t>
            </a:r>
            <a:endParaRPr lang="en-AU" sz="2800" b="1" dirty="0">
              <a:effectLst/>
              <a:latin typeface="Roboto" panose="02000000000000000000"/>
            </a:endParaRPr>
          </a:p>
          <a:p>
            <a:br>
              <a:rPr lang="en-AU" dirty="0"/>
            </a:br>
            <a:endParaRPr lang="en-US" dirty="0">
              <a:latin typeface="Arial" panose="020B0604020202020204" pitchFamily="34" charset="0"/>
              <a:ea typeface="Roboto Mon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8E9B8-13D1-415A-AD1E-DE51FA824CC4}"/>
              </a:ext>
            </a:extLst>
          </p:cNvPr>
          <p:cNvSpPr txBox="1"/>
          <p:nvPr/>
        </p:nvSpPr>
        <p:spPr>
          <a:xfrm>
            <a:off x="3657600" y="3804921"/>
            <a:ext cx="864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 i="0" u="none" strike="noStrike" dirty="0">
                <a:effectLst/>
                <a:latin typeface="Arial" panose="020B0604020202020204" pitchFamily="34" charset="0"/>
              </a:rPr>
              <a:t>UNSW Heroes T3 2020 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59196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D6AC-1F62-4B4E-B835-60C0F1DE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89" y="659032"/>
            <a:ext cx="13302735" cy="2357437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200" b="1" i="0" u="none" strike="noStrike" dirty="0">
                <a:solidFill>
                  <a:srgbClr val="F1C232"/>
                </a:solidFill>
                <a:effectLst/>
                <a:latin typeface="Arial" panose="020B0604020202020204" pitchFamily="34" charset="0"/>
              </a:rPr>
              <a:t>Problem Statement</a:t>
            </a:r>
            <a:br>
              <a:rPr lang="en-AU" b="0" dirty="0">
                <a:effectLst/>
              </a:rPr>
            </a:b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1766-0E99-CD44-8D10-D0A1CEC66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90" y="2228850"/>
            <a:ext cx="13302735" cy="7735887"/>
          </a:xfrm>
        </p:spPr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To re-work on the current UNSW Advantage website and ensure the following necessities are established (</a:t>
            </a:r>
            <a:r>
              <a:rPr lang="en-US" sz="2400" b="1" i="0" u="sng" dirty="0">
                <a:solidFill>
                  <a:srgbClr val="000000"/>
                </a:solidFill>
                <a:effectLst/>
                <a:latin typeface="Roboto" panose="02000000000000000000"/>
              </a:rPr>
              <a:t>student.unsw.edu.au/advantage/welcome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):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b="0" dirty="0">
              <a:effectLst/>
              <a:latin typeface="Roboto" panose="0200000000000000000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Student and opportunity centric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Roboto" panose="0200000000000000000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Jargon-free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Roboto" panose="0200000000000000000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Easy maintenance along with consistent updates  (i.e. add, remove, update recognized activities easily)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Roboto" panose="0200000000000000000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Showcase ‘best practice’ AHEGS recognized activities on campus (e.g. ASPIRE, Hero Program, Founders, ARC Executive initiative) </a:t>
            </a:r>
          </a:p>
          <a:p>
            <a:endParaRPr lang="en-A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3C4E5B7-3543-427D-8F94-21A6C9F7F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1724" y="60926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BF18F7-02EB-4D91-8E80-2CDF8B9A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1" y="7535917"/>
            <a:ext cx="13302734" cy="20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6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50AF-54DE-478D-875C-A67B0194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Survey Findings: UNSW Advantage Website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3DFF-09DE-450F-85A8-DA0627448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Total number of responses: 49 [ 70% postgraduates, 30% undergraduates]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Participants field of study  : 50% Engineering Society, 37% Business School</a:t>
            </a:r>
          </a:p>
          <a:p>
            <a:pPr marL="0" indent="0">
              <a:buNone/>
            </a:pPr>
            <a:br>
              <a:rPr lang="en-AU" dirty="0"/>
            </a:b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F1CD0-DE6D-4B1B-A17F-5BD0639A9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5" t="43497" r="17961" b="21334"/>
          <a:stretch/>
        </p:blipFill>
        <p:spPr>
          <a:xfrm>
            <a:off x="1117599" y="4303986"/>
            <a:ext cx="13165959" cy="66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7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62F45-4F47-4CC9-B7DF-FF932CBD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28" y="1756597"/>
            <a:ext cx="13302735" cy="7735887"/>
          </a:xfrm>
        </p:spPr>
        <p:txBody>
          <a:bodyPr/>
          <a:lstStyle/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Survey inputs as guidelines for website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Flagship programs of other universities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Features of successful UNSW leadership , professional programs </a:t>
            </a: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Demo prototype for UNSW Advantage website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4C10F-2448-462A-9C05-15CC58D2E124}"/>
              </a:ext>
            </a:extLst>
          </p:cNvPr>
          <p:cNvSpPr txBox="1"/>
          <p:nvPr/>
        </p:nvSpPr>
        <p:spPr>
          <a:xfrm>
            <a:off x="282028" y="1110421"/>
            <a:ext cx="81271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1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Methodology</a:t>
            </a:r>
            <a:endParaRPr lang="en-AU" sz="2800" b="0" dirty="0">
              <a:effectLst/>
            </a:endParaRPr>
          </a:p>
          <a:p>
            <a:br>
              <a:rPr lang="en-AU" sz="2800" dirty="0"/>
            </a:b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F2BA-C223-41D8-B970-61754D35F087}"/>
              </a:ext>
            </a:extLst>
          </p:cNvPr>
          <p:cNvSpPr txBox="1"/>
          <p:nvPr/>
        </p:nvSpPr>
        <p:spPr>
          <a:xfrm>
            <a:off x="282028" y="3724079"/>
            <a:ext cx="81271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1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AU" sz="2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AU" dirty="0"/>
            </a:b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B0101-A2A9-44DD-8C84-2AD92F4FF809}"/>
              </a:ext>
            </a:extLst>
          </p:cNvPr>
          <p:cNvSpPr txBox="1"/>
          <p:nvPr/>
        </p:nvSpPr>
        <p:spPr>
          <a:xfrm>
            <a:off x="282028" y="4283835"/>
            <a:ext cx="8127124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Interactive AI-based chatbot system </a:t>
            </a:r>
          </a:p>
          <a:p>
            <a:pPr rtl="0" fontAlgn="base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Roboto" panose="02000000000000000000"/>
              </a:rPr>
              <a:t>Remove old and add upcoming programs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95ECC5-7C67-4DE8-88D4-268ECDD9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9" y="5303037"/>
            <a:ext cx="4753692" cy="56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22958C-E08E-4A94-A89D-5A109648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760" y="310350"/>
            <a:ext cx="420887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5DC453C-D96B-4F99-A323-8F9402F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933" y="5230247"/>
            <a:ext cx="3956563" cy="552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2EFB32D-4DB4-4D9C-A22F-4D42D792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62" y="5230247"/>
            <a:ext cx="5372100" cy="58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B37C82-3D4A-456C-BEFD-4E87E5B3C496}"/>
              </a:ext>
            </a:extLst>
          </p:cNvPr>
          <p:cNvSpPr txBox="1"/>
          <p:nvPr/>
        </p:nvSpPr>
        <p:spPr>
          <a:xfrm>
            <a:off x="282028" y="11011520"/>
            <a:ext cx="537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2060"/>
                </a:solidFill>
                <a:effectLst/>
                <a:latin typeface="Roboto" panose="02000000000000000000"/>
              </a:rPr>
              <a:t>Specification of key dates &amp; upcoming programs</a:t>
            </a:r>
            <a:endParaRPr lang="en-AU" dirty="0">
              <a:solidFill>
                <a:srgbClr val="002060"/>
              </a:solidFill>
              <a:latin typeface="Roboto" panose="0200000000000000000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065BF-A5EF-48EB-A3F4-6B5C121F9C41}"/>
              </a:ext>
            </a:extLst>
          </p:cNvPr>
          <p:cNvSpPr txBox="1"/>
          <p:nvPr/>
        </p:nvSpPr>
        <p:spPr>
          <a:xfrm>
            <a:off x="10097815" y="3926088"/>
            <a:ext cx="81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Roboto" panose="02000000000000000000"/>
              </a:rPr>
              <a:t>Introduce Advantage to freshers</a:t>
            </a:r>
            <a:endParaRPr lang="en-AU" dirty="0">
              <a:solidFill>
                <a:schemeClr val="accent2">
                  <a:lumMod val="50000"/>
                </a:schemeClr>
              </a:solidFill>
              <a:latin typeface="Roboto" panose="020000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47826B-02A5-4808-9896-135CC3DE3263}"/>
              </a:ext>
            </a:extLst>
          </p:cNvPr>
          <p:cNvSpPr txBox="1"/>
          <p:nvPr/>
        </p:nvSpPr>
        <p:spPr>
          <a:xfrm>
            <a:off x="6122328" y="11011520"/>
            <a:ext cx="91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i="0" u="none" strike="noStrike" dirty="0">
                <a:solidFill>
                  <a:srgbClr val="85200C"/>
                </a:solidFill>
                <a:effectLst/>
                <a:latin typeface="Roboto" panose="02000000000000000000"/>
              </a:rPr>
              <a:t>Share social-media presence</a:t>
            </a:r>
            <a:endParaRPr lang="en-AU" dirty="0">
              <a:latin typeface="Roboto" panose="020000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FBC794-2D28-4519-B172-A2DA0AD768C0}"/>
              </a:ext>
            </a:extLst>
          </p:cNvPr>
          <p:cNvSpPr txBox="1"/>
          <p:nvPr/>
        </p:nvSpPr>
        <p:spPr>
          <a:xfrm>
            <a:off x="10678562" y="10963325"/>
            <a:ext cx="9112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2060"/>
                </a:solidFill>
                <a:effectLst/>
                <a:latin typeface="Roboto" panose="02000000000000000000"/>
              </a:rPr>
              <a:t>Add chatbots to increase interaction</a:t>
            </a:r>
            <a:endParaRPr lang="en-US" b="0" dirty="0">
              <a:solidFill>
                <a:srgbClr val="002060"/>
              </a:solidFill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6608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7DD4-EA88-4088-831C-E51FBB5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15E21E-9BF2-4BCC-8A3E-4D16FE0D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59"/>
            <a:ext cx="5780635" cy="64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F5C9CD-A652-42BB-9855-CCB8A2A2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264" y="6463863"/>
            <a:ext cx="3352071" cy="42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97ADED-3383-4E18-AC7A-F8D5838D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220" y="371320"/>
            <a:ext cx="4206821" cy="41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D64443-EA48-4FFD-8A40-AEDED6DB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" y="9572297"/>
            <a:ext cx="428822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40047-F94A-4648-A9E0-0DCBA737C657}"/>
              </a:ext>
            </a:extLst>
          </p:cNvPr>
          <p:cNvSpPr txBox="1"/>
          <p:nvPr/>
        </p:nvSpPr>
        <p:spPr>
          <a:xfrm>
            <a:off x="912648" y="10715564"/>
            <a:ext cx="812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000" b="1" i="0" u="none" strike="noStrike" dirty="0">
                <a:solidFill>
                  <a:srgbClr val="A64D79"/>
                </a:solidFill>
                <a:effectLst/>
                <a:latin typeface="Roboto" panose="02000000000000000000"/>
              </a:rPr>
              <a:t>Regular email notifications</a:t>
            </a:r>
            <a:endParaRPr lang="en-AU" sz="2000" b="0" dirty="0">
              <a:effectLst/>
              <a:latin typeface="Roboto" panose="02000000000000000000"/>
            </a:endParaRPr>
          </a:p>
          <a:p>
            <a:br>
              <a:rPr lang="en-AU" dirty="0"/>
            </a:br>
            <a:endParaRPr lang="en-AU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897F866-7C53-46A0-A2C2-7888108A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47" y="6463863"/>
            <a:ext cx="29432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F7984B-F427-4F60-ACD0-4B67DC360C5B}"/>
              </a:ext>
            </a:extLst>
          </p:cNvPr>
          <p:cNvSpPr txBox="1"/>
          <p:nvPr/>
        </p:nvSpPr>
        <p:spPr>
          <a:xfrm>
            <a:off x="5640113" y="10723970"/>
            <a:ext cx="812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1155CC"/>
                </a:solidFill>
                <a:effectLst/>
                <a:latin typeface="Roboto" panose="02000000000000000000"/>
              </a:rPr>
              <a:t>Shift these options on top for visibility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69ED0C-4111-46AC-B6AA-015701D8E91E}"/>
              </a:ext>
            </a:extLst>
          </p:cNvPr>
          <p:cNvSpPr txBox="1"/>
          <p:nvPr/>
        </p:nvSpPr>
        <p:spPr>
          <a:xfrm>
            <a:off x="11068264" y="10737355"/>
            <a:ext cx="45224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741B47"/>
                </a:solidFill>
                <a:effectLst/>
                <a:latin typeface="Roboto" panose="02000000000000000000"/>
              </a:rPr>
              <a:t>Make AHEGS benefits easily understood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674B0-8570-4661-97B9-037291D40877}"/>
              </a:ext>
            </a:extLst>
          </p:cNvPr>
          <p:cNvSpPr txBox="1"/>
          <p:nvPr/>
        </p:nvSpPr>
        <p:spPr>
          <a:xfrm>
            <a:off x="185244" y="6683016"/>
            <a:ext cx="812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6AA84F"/>
                </a:solidFill>
                <a:effectLst/>
                <a:latin typeface="Roboto" panose="02000000000000000000"/>
              </a:rPr>
              <a:t>Add better search features for ease of browsing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71E82DD-9A43-4FC9-B951-9BCB213D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3" y="7714387"/>
            <a:ext cx="5454869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C7FEAB-C163-4C33-8035-A9E334D56439}"/>
              </a:ext>
            </a:extLst>
          </p:cNvPr>
          <p:cNvSpPr txBox="1"/>
          <p:nvPr/>
        </p:nvSpPr>
        <p:spPr>
          <a:xfrm>
            <a:off x="185244" y="8881868"/>
            <a:ext cx="812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FF00FF"/>
                </a:solidFill>
                <a:effectLst/>
                <a:latin typeface="Roboto" panose="02000000000000000000"/>
              </a:rPr>
              <a:t>Add dropdown menus for clarity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40B673-60BE-40C0-AE24-0E4292AA09D6}"/>
              </a:ext>
            </a:extLst>
          </p:cNvPr>
          <p:cNvSpPr txBox="1"/>
          <p:nvPr/>
        </p:nvSpPr>
        <p:spPr>
          <a:xfrm>
            <a:off x="5564926" y="5004893"/>
            <a:ext cx="512773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9900FF"/>
                </a:solidFill>
                <a:effectLst/>
                <a:latin typeface="Roboto" panose="02000000000000000000"/>
              </a:rPr>
              <a:t>Use animations/ cartoons to gauge interest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FE27CED-1445-4C53-A566-29DDFC97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80" y="371320"/>
            <a:ext cx="4848904" cy="447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06F1DE-D298-462C-88F0-D92F80211D72}"/>
              </a:ext>
            </a:extLst>
          </p:cNvPr>
          <p:cNvSpPr txBox="1"/>
          <p:nvPr/>
        </p:nvSpPr>
        <p:spPr>
          <a:xfrm>
            <a:off x="10132280" y="5001816"/>
            <a:ext cx="8127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1155CC"/>
                </a:solidFill>
                <a:effectLst/>
                <a:latin typeface="Roboto" panose="02000000000000000000"/>
              </a:rPr>
              <a:t>Video testimonials have a better impact</a:t>
            </a:r>
            <a:endParaRPr lang="en-US" sz="2000" b="0" dirty="0">
              <a:effectLst/>
              <a:latin typeface="Roboto" panose="02000000000000000000"/>
            </a:endParaRP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684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253A-7E32-42D6-A2EE-F940BDFA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Meet the UNSW Heroes Team!</a:t>
            </a:r>
            <a:endParaRPr lang="en-AU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C6A045A-2622-4205-972C-4CA156F3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7" t="17752" r="5751"/>
          <a:stretch/>
        </p:blipFill>
        <p:spPr>
          <a:xfrm>
            <a:off x="1135113" y="7369707"/>
            <a:ext cx="3519056" cy="3047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D858B-C3DB-4EAE-8C76-31E9A71D4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17" t="30740" r="42010" b="39607"/>
          <a:stretch/>
        </p:blipFill>
        <p:spPr>
          <a:xfrm>
            <a:off x="11461532" y="2476546"/>
            <a:ext cx="2845676" cy="271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0571C-47D7-4F6D-A0C6-98ABD704A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05" t="30223" r="41622" b="40125"/>
          <a:stretch/>
        </p:blipFill>
        <p:spPr>
          <a:xfrm>
            <a:off x="1135113" y="2569778"/>
            <a:ext cx="3519056" cy="3358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C6E32-4B24-4D40-A854-0D8FD3D42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63" t="29017" r="38363" b="20471"/>
          <a:stretch/>
        </p:blipFill>
        <p:spPr>
          <a:xfrm>
            <a:off x="11603420" y="7369707"/>
            <a:ext cx="2703787" cy="3059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DBE02-9058-4E15-A61A-54F8DC6AA8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10" t="19017" r="32507" b="13232"/>
          <a:stretch/>
        </p:blipFill>
        <p:spPr>
          <a:xfrm>
            <a:off x="5898808" y="4063040"/>
            <a:ext cx="4459972" cy="4635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C46C36-1F79-4D1B-8259-D59CB9B7C62D}"/>
              </a:ext>
            </a:extLst>
          </p:cNvPr>
          <p:cNvSpPr txBox="1"/>
          <p:nvPr/>
        </p:nvSpPr>
        <p:spPr>
          <a:xfrm>
            <a:off x="1117599" y="6034923"/>
            <a:ext cx="4226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Project Manager: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Akshita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 Bhat</a:t>
            </a:r>
            <a:endParaRPr lang="en-AU" sz="20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77CD4-69C3-4221-9F5F-52B56FE44935}"/>
              </a:ext>
            </a:extLst>
          </p:cNvPr>
          <p:cNvSpPr txBox="1"/>
          <p:nvPr/>
        </p:nvSpPr>
        <p:spPr>
          <a:xfrm>
            <a:off x="11461532" y="10577830"/>
            <a:ext cx="420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Web Designer &amp; Prototype: </a:t>
            </a:r>
          </a:p>
          <a:p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Luqi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 Hwang</a:t>
            </a:r>
            <a:endParaRPr lang="en-AU" sz="20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8B13B-2DE7-4C3D-9B15-03DEAE80DC79}"/>
              </a:ext>
            </a:extLst>
          </p:cNvPr>
          <p:cNvSpPr txBox="1"/>
          <p:nvPr/>
        </p:nvSpPr>
        <p:spPr>
          <a:xfrm>
            <a:off x="11304588" y="5327037"/>
            <a:ext cx="5087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Coordinator &amp; Web Designer: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Karan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Inder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 Singh</a:t>
            </a:r>
            <a:endParaRPr lang="en-AU" sz="20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EC75A-069B-4D1A-BE20-596013708745}"/>
              </a:ext>
            </a:extLst>
          </p:cNvPr>
          <p:cNvSpPr txBox="1"/>
          <p:nvPr/>
        </p:nvSpPr>
        <p:spPr>
          <a:xfrm>
            <a:off x="6369267" y="8731191"/>
            <a:ext cx="3519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Roboto" panose="02000000000000000000"/>
              </a:rPr>
              <a:t>Mentor: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Roboto" panose="02000000000000000000"/>
              </a:rPr>
              <a:t>Fengyang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Roboto" panose="02000000000000000000"/>
              </a:rPr>
              <a:t> Li</a:t>
            </a:r>
            <a:endParaRPr lang="en-AU" sz="2000" b="1" dirty="0">
              <a:solidFill>
                <a:schemeClr val="accent2">
                  <a:lumMod val="50000"/>
                </a:schemeClr>
              </a:solidFill>
              <a:latin typeface="Roboto" panose="020000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EDBD0-E114-431A-BEB0-7C66AD4946BB}"/>
              </a:ext>
            </a:extLst>
          </p:cNvPr>
          <p:cNvSpPr txBox="1"/>
          <p:nvPr/>
        </p:nvSpPr>
        <p:spPr>
          <a:xfrm>
            <a:off x="1117600" y="10585564"/>
            <a:ext cx="478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</a:rPr>
              <a:t>Creative Head &amp; Research: Nihitha Sudarsan</a:t>
            </a:r>
            <a:endParaRPr lang="en-AU" sz="20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4699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6FE0A266-EDCB-C248-83CC-A393B2B71955}" vid="{9D1C4CFB-A516-9548-9910-81BA2B855D6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6FE0A266-EDCB-C248-83CC-A393B2B71955}" vid="{918D41C2-C1DA-7E4C-8D5E-C61C548BFD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166864BA6D3429597593100A85604" ma:contentTypeVersion="4" ma:contentTypeDescription="Create a new document." ma:contentTypeScope="" ma:versionID="a3c0f6d8e200ccf24a26955e18503d4e">
  <xsd:schema xmlns:xsd="http://www.w3.org/2001/XMLSchema" xmlns:xs="http://www.w3.org/2001/XMLSchema" xmlns:p="http://schemas.microsoft.com/office/2006/metadata/properties" xmlns:ns2="96172942-e4e5-4a82-8f22-d10971432853" targetNamespace="http://schemas.microsoft.com/office/2006/metadata/properties" ma:root="true" ma:fieldsID="ec98c0ab603b44088e7ee411ff2d2bfd" ns2:_="">
    <xsd:import namespace="96172942-e4e5-4a82-8f22-d109714328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72942-e4e5-4a82-8f22-d109714328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38CBFA-0CCA-44EB-AE7B-1146689112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172942-e4e5-4a82-8f22-d109714328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AD4E64-DC6F-416F-8F59-BC47191004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F2C373-703C-49EC-A141-1ECB4F13BB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1584659414_4x3 (1)</Template>
  <TotalTime>78</TotalTime>
  <Words>294</Words>
  <Application>Microsoft Office PowerPoint</Application>
  <PresentationFormat>Custom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Custom Design</vt:lpstr>
      <vt:lpstr>PowerPoint Presentation</vt:lpstr>
      <vt:lpstr>Problem Statement  </vt:lpstr>
      <vt:lpstr>Survey Findings: UNSW Advantage Website  </vt:lpstr>
      <vt:lpstr>PowerPoint Presentation</vt:lpstr>
      <vt:lpstr> </vt:lpstr>
      <vt:lpstr>Meet the UNSW Heroes Team!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George</dc:creator>
  <cp:lastModifiedBy>Nihitha Sudarsan</cp:lastModifiedBy>
  <cp:revision>10</cp:revision>
  <dcterms:created xsi:type="dcterms:W3CDTF">2020-09-23T05:45:21Z</dcterms:created>
  <dcterms:modified xsi:type="dcterms:W3CDTF">2020-09-25T05:32:23Z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0x010100A33166864BA6D3429597593100A85604</vt:lpwstr>
  </property>
</Properties>
</file>